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oppins"/>
      <p:regular r:id="rId13"/>
      <p:bold r:id="rId14"/>
      <p:italic r:id="rId15"/>
      <p:boldItalic r:id="rId16"/>
    </p:embeddedFont>
    <p:embeddedFont>
      <p:font typeface="Poppins Light"/>
      <p:regular r:id="rId17"/>
      <p:bold r:id="rId18"/>
      <p:italic r:id="rId19"/>
      <p:boldItalic r:id="rId20"/>
    </p:embeddedFont>
    <p:embeddedFont>
      <p:font typeface="Poppins SemiBold"/>
      <p:regular r:id="rId21"/>
      <p:bold r:id="rId22"/>
      <p:italic r:id="rId23"/>
      <p:boldItalic r:id="rId24"/>
    </p:embeddedFont>
    <p:embeddedFont>
      <p:font typeface="Spectral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3CDC8D-6B64-4647-99C0-7136967C0B90}">
  <a:tblStyle styleId="{703CDC8D-6B64-4647-99C0-7136967C0B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Light-boldItalic.fntdata"/><Relationship Id="rId22" Type="http://schemas.openxmlformats.org/officeDocument/2006/relationships/font" Target="fonts/PoppinsSemiBold-bold.fntdata"/><Relationship Id="rId21" Type="http://schemas.openxmlformats.org/officeDocument/2006/relationships/font" Target="fonts/PoppinsSemiBold-regular.fntdata"/><Relationship Id="rId24" Type="http://schemas.openxmlformats.org/officeDocument/2006/relationships/font" Target="fonts/PoppinsSemiBold-boldItalic.fntdata"/><Relationship Id="rId23" Type="http://schemas.openxmlformats.org/officeDocument/2006/relationships/font" Target="fonts/Poppi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pectralLight-bold.fntdata"/><Relationship Id="rId25" Type="http://schemas.openxmlformats.org/officeDocument/2006/relationships/font" Target="fonts/SpectralLight-regular.fntdata"/><Relationship Id="rId28" Type="http://schemas.openxmlformats.org/officeDocument/2006/relationships/font" Target="fonts/SpectralLight-boldItalic.fntdata"/><Relationship Id="rId27" Type="http://schemas.openxmlformats.org/officeDocument/2006/relationships/font" Target="fonts/SpectralLight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oppins-regular.fntdata"/><Relationship Id="rId12" Type="http://schemas.openxmlformats.org/officeDocument/2006/relationships/slide" Target="slides/slide6.xml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Light-regular.fntdata"/><Relationship Id="rId16" Type="http://schemas.openxmlformats.org/officeDocument/2006/relationships/font" Target="fonts/Poppins-boldItalic.fntdata"/><Relationship Id="rId19" Type="http://schemas.openxmlformats.org/officeDocument/2006/relationships/font" Target="fonts/PoppinsLight-italic.fntdata"/><Relationship Id="rId18" Type="http://schemas.openxmlformats.org/officeDocument/2006/relationships/font" Target="fonts/Poppi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f22663bc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f22663bc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22663bc3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22663bc3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f22663bc3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f22663bc3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22663bc3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22663bc3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22663bc3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f22663bc3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>
            <p:ph idx="6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>
            <p:ph idx="7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15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4" name="Google Shape;114;p15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237090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5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5" name="Google Shape;55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type="ctrTitle"/>
          </p:nvPr>
        </p:nvSpPr>
        <p:spPr>
          <a:xfrm>
            <a:off x="413650" y="1814650"/>
            <a:ext cx="70455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Monthly performance overview</a:t>
            </a:r>
            <a:endParaRPr/>
          </a:p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</a:t>
            </a:r>
            <a:endParaRPr/>
          </a:p>
        </p:txBody>
      </p:sp>
      <p:sp>
        <p:nvSpPr>
          <p:cNvPr id="123" name="Google Shape;123;p16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Notes	</a:t>
            </a:r>
            <a:endParaRPr/>
          </a:p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13650" y="1876650"/>
            <a:ext cx="4290900" cy="26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template is a guide with suggestions - </a:t>
            </a:r>
            <a:br>
              <a:rPr lang="en"/>
            </a:br>
            <a:r>
              <a:rPr lang="en"/>
              <a:t>you’re welcome to add as many metrics </a:t>
            </a:r>
            <a:br>
              <a:rPr lang="en"/>
            </a:br>
            <a:r>
              <a:rPr lang="en"/>
              <a:t>as you find relevant to your organization </a:t>
            </a:r>
            <a:br>
              <a:rPr lang="en"/>
            </a:br>
            <a:r>
              <a:rPr lang="en"/>
              <a:t>(but remember, sometimes short and </a:t>
            </a:r>
            <a:br>
              <a:rPr lang="en"/>
            </a:br>
            <a:r>
              <a:rPr lang="en"/>
              <a:t>sweet does the trick!)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It can also be useful to visualize the information. You can add slides with graphs using the following input on Google Slides. Once you’ve created a chart, edit it by selecting </a:t>
            </a:r>
            <a:br>
              <a:rPr lang="en"/>
            </a:br>
            <a:r>
              <a:rPr lang="en"/>
              <a:t>“open source” in the top right of the chart.</a:t>
            </a:r>
            <a:endParaRPr/>
          </a:p>
        </p:txBody>
      </p: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p17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4886390" y="1984487"/>
            <a:ext cx="3903900" cy="22962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194" y="2319096"/>
            <a:ext cx="1312720" cy="162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5159" l="0" r="0" t="0"/>
          <a:stretch/>
        </p:blipFill>
        <p:spPr>
          <a:xfrm>
            <a:off x="6388913" y="3206771"/>
            <a:ext cx="1056290" cy="70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45204" y="2991484"/>
            <a:ext cx="1176807" cy="954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[Insert month] KPI updates</a:t>
            </a:r>
            <a:r>
              <a:rPr lang="en"/>
              <a:t>	</a:t>
            </a:r>
            <a:endParaRPr/>
          </a:p>
        </p:txBody>
      </p:sp>
      <p:sp>
        <p:nvSpPr>
          <p:cNvPr id="144" name="Google Shape;144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18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48" name="Google Shape;148;p18"/>
          <p:cNvGraphicFramePr/>
          <p:nvPr/>
        </p:nvGraphicFramePr>
        <p:xfrm>
          <a:off x="374904" y="1469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{703CDC8D-6B64-4647-99C0-7136967C0B90}</a:tableStyleId>
              </a:tblPr>
              <a:tblGrid>
                <a:gridCol w="1698225"/>
                <a:gridCol w="1220400"/>
                <a:gridCol w="2085300"/>
                <a:gridCol w="1933525"/>
                <a:gridCol w="1478125"/>
              </a:tblGrid>
              <a:tr h="243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Metric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Number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vs previous month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Year to date value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% to target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374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# of sales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revenue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$X,XXX,XXX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Upsell/cross-sell revenue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$X,XXX,XXX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Profit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$X,XXX,XXX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Forecast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$X,XXX,XXX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[Insert month] KPI updates	</a:t>
            </a:r>
            <a:endParaRPr/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9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1628679" y="4213450"/>
            <a:ext cx="101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January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3473886" y="4213450"/>
            <a:ext cx="96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February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60" name="Google Shape;160;p19"/>
          <p:cNvCxnSpPr/>
          <p:nvPr/>
        </p:nvCxnSpPr>
        <p:spPr>
          <a:xfrm>
            <a:off x="1466361" y="4212750"/>
            <a:ext cx="45801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19"/>
          <p:cNvSpPr txBox="1"/>
          <p:nvPr/>
        </p:nvSpPr>
        <p:spPr>
          <a:xfrm>
            <a:off x="5375075" y="4213450"/>
            <a:ext cx="8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March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62" name="Google Shape;162;p19"/>
          <p:cNvCxnSpPr/>
          <p:nvPr/>
        </p:nvCxnSpPr>
        <p:spPr>
          <a:xfrm>
            <a:off x="1472100" y="2350875"/>
            <a:ext cx="0" cy="186120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" name="Google Shape;163;p19"/>
          <p:cNvSpPr txBox="1"/>
          <p:nvPr/>
        </p:nvSpPr>
        <p:spPr>
          <a:xfrm>
            <a:off x="479978" y="4003875"/>
            <a:ext cx="10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$900,000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70378" y="3111288"/>
            <a:ext cx="101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$1,000,000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470378" y="2218700"/>
            <a:ext cx="101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$1,100,000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cxnSp>
        <p:nvCxnSpPr>
          <p:cNvPr id="166" name="Google Shape;166;p19"/>
          <p:cNvCxnSpPr>
            <a:stCxn id="167" idx="3"/>
            <a:endCxn id="168" idx="7"/>
          </p:cNvCxnSpPr>
          <p:nvPr/>
        </p:nvCxnSpPr>
        <p:spPr>
          <a:xfrm flipH="1" rot="10800000">
            <a:off x="2089204" y="3164071"/>
            <a:ext cx="1916700" cy="589800"/>
          </a:xfrm>
          <a:prstGeom prst="straightConnector1">
            <a:avLst/>
          </a:prstGeom>
          <a:noFill/>
          <a:ln cap="flat" cmpd="sng" w="19050">
            <a:solidFill>
              <a:srgbClr val="09100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68" name="Google Shape;168;p19"/>
          <p:cNvSpPr/>
          <p:nvPr/>
        </p:nvSpPr>
        <p:spPr>
          <a:xfrm>
            <a:off x="3896319" y="3145275"/>
            <a:ext cx="128400" cy="128400"/>
          </a:xfrm>
          <a:prstGeom prst="ellipse">
            <a:avLst/>
          </a:prstGeom>
          <a:solidFill>
            <a:srgbClr val="6C706F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2070400" y="3644275"/>
            <a:ext cx="128400" cy="128400"/>
          </a:xfrm>
          <a:prstGeom prst="ellipse">
            <a:avLst/>
          </a:prstGeom>
          <a:solidFill>
            <a:srgbClr val="6C706F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69" name="Google Shape;169;p19"/>
          <p:cNvCxnSpPr>
            <a:stCxn id="168" idx="6"/>
          </p:cNvCxnSpPr>
          <p:nvPr/>
        </p:nvCxnSpPr>
        <p:spPr>
          <a:xfrm>
            <a:off x="4024719" y="3209475"/>
            <a:ext cx="1771200" cy="99000"/>
          </a:xfrm>
          <a:prstGeom prst="straightConnector1">
            <a:avLst/>
          </a:prstGeom>
          <a:noFill/>
          <a:ln cap="flat" cmpd="sng" w="19050">
            <a:solidFill>
              <a:srgbClr val="09100F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70" name="Google Shape;170;p19"/>
          <p:cNvSpPr txBox="1"/>
          <p:nvPr/>
        </p:nvSpPr>
        <p:spPr>
          <a:xfrm>
            <a:off x="413650" y="1666625"/>
            <a:ext cx="41184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Monthly revenue (example chart)</a:t>
            </a:r>
            <a:endParaRPr sz="1600">
              <a:solidFill>
                <a:srgbClr val="09100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479978" y="3557581"/>
            <a:ext cx="10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$950,000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470378" y="2664994"/>
            <a:ext cx="101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$1,050,000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1633478" y="3274331"/>
            <a:ext cx="10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$950,000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454578" y="2741988"/>
            <a:ext cx="101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$1,000,000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5279528" y="2877281"/>
            <a:ext cx="10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 SemiBold"/>
                <a:ea typeface="Poppins SemiBold"/>
                <a:cs typeface="Poppins SemiBold"/>
                <a:sym typeface="Poppins SemiBold"/>
              </a:rPr>
              <a:t>$985,000</a:t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5722238" y="3246575"/>
            <a:ext cx="128400" cy="128400"/>
          </a:xfrm>
          <a:prstGeom prst="ellipse">
            <a:avLst/>
          </a:prstGeom>
          <a:solidFill>
            <a:srgbClr val="6C706F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type="title"/>
          </p:nvPr>
        </p:nvSpPr>
        <p:spPr>
          <a:xfrm>
            <a:off x="413650" y="833575"/>
            <a:ext cx="61443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[Insert month] conversion updates</a:t>
            </a:r>
            <a:endParaRPr/>
          </a:p>
        </p:txBody>
      </p:sp>
      <p:sp>
        <p:nvSpPr>
          <p:cNvPr id="182" name="Google Shape;182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0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86" name="Google Shape;186;p20"/>
          <p:cNvGraphicFramePr/>
          <p:nvPr/>
        </p:nvGraphicFramePr>
        <p:xfrm>
          <a:off x="374904" y="1469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{703CDC8D-6B64-4647-99C0-7136967C0B90}</a:tableStyleId>
              </a:tblPr>
              <a:tblGrid>
                <a:gridCol w="1406225"/>
                <a:gridCol w="1136950"/>
                <a:gridCol w="2787525"/>
                <a:gridCol w="1836175"/>
                <a:gridCol w="1248700"/>
              </a:tblGrid>
              <a:tr h="353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Metric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Number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vs previous month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Year to date value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% to target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Lead to conversion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X:Y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leads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opportunities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negotiation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proposal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wins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change from previous month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YTD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37160" lvl="0" marL="27432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to target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>
            <p:ph type="title"/>
          </p:nvPr>
        </p:nvSpPr>
        <p:spPr>
          <a:xfrm>
            <a:off x="413650" y="833575"/>
            <a:ext cx="77991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[Insert month] team updates and shoutouts</a:t>
            </a:r>
            <a:endParaRPr/>
          </a:p>
        </p:txBody>
      </p:sp>
      <p:sp>
        <p:nvSpPr>
          <p:cNvPr id="192" name="Google Shape;192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2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1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1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6" name="Google Shape;196;p21"/>
          <p:cNvGraphicFramePr/>
          <p:nvPr/>
        </p:nvGraphicFramePr>
        <p:xfrm>
          <a:off x="374904" y="1469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{703CDC8D-6B64-4647-99C0-7136967C0B90}</a:tableStyleId>
              </a:tblPr>
              <a:tblGrid>
                <a:gridCol w="2805175"/>
                <a:gridCol w="2805175"/>
                <a:gridCol w="2805175"/>
              </a:tblGrid>
              <a:tr h="353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Metric</a:t>
                      </a:r>
                      <a:endParaRPr>
                        <a:solidFill>
                          <a:srgbClr val="F9F8F5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Team member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9F8F5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Number</a:t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9100F"/>
                    </a:solidFill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deals closed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John Doe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9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Biggest deal closed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Jane Doe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leads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Mary Smith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3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Most outbound calls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Joe Bloggs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1300">
                          <a:solidFill>
                            <a:srgbClr val="09100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1300">
                        <a:solidFill>
                          <a:srgbClr val="09100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9100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