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Poppins"/>
      <p:regular r:id="rId12"/>
      <p:bold r:id="rId13"/>
      <p:italic r:id="rId14"/>
      <p:boldItalic r:id="rId15"/>
    </p:embeddedFont>
    <p:embeddedFont>
      <p:font typeface="Poppins Light"/>
      <p:regular r:id="rId16"/>
      <p:bold r:id="rId17"/>
      <p:italic r:id="rId18"/>
      <p:boldItalic r:id="rId19"/>
    </p:embeddedFont>
    <p:embeddedFont>
      <p:font typeface="Poppins SemiBold"/>
      <p:regular r:id="rId20"/>
      <p:bold r:id="rId21"/>
      <p:italic r:id="rId22"/>
      <p:boldItalic r:id="rId23"/>
    </p:embeddedFont>
    <p:embeddedFont>
      <p:font typeface="Spectral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8658CC0-C628-417D-8C8C-F9029343857A}">
  <a:tblStyle styleId="{38658CC0-C628-417D-8C8C-F9029343857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regular.fntdata"/><Relationship Id="rId22" Type="http://schemas.openxmlformats.org/officeDocument/2006/relationships/font" Target="fonts/PoppinsSemiBold-italic.fntdata"/><Relationship Id="rId21" Type="http://schemas.openxmlformats.org/officeDocument/2006/relationships/font" Target="fonts/PoppinsSemiBold-bold.fntdata"/><Relationship Id="rId24" Type="http://schemas.openxmlformats.org/officeDocument/2006/relationships/font" Target="fonts/SpectralLight-regular.fntdata"/><Relationship Id="rId23" Type="http://schemas.openxmlformats.org/officeDocument/2006/relationships/font" Target="fonts/Poppins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SpectralLight-italic.fntdata"/><Relationship Id="rId25" Type="http://schemas.openxmlformats.org/officeDocument/2006/relationships/font" Target="fonts/SpectralLight-bold.fntdata"/><Relationship Id="rId27" Type="http://schemas.openxmlformats.org/officeDocument/2006/relationships/font" Target="fonts/SpectralLight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17" Type="http://schemas.openxmlformats.org/officeDocument/2006/relationships/font" Target="fonts/PoppinsLight-bold.fntdata"/><Relationship Id="rId16" Type="http://schemas.openxmlformats.org/officeDocument/2006/relationships/font" Target="fonts/PoppinsLight-regular.fntdata"/><Relationship Id="rId19" Type="http://schemas.openxmlformats.org/officeDocument/2006/relationships/font" Target="fonts/PoppinsLight-boldItalic.fntdata"/><Relationship Id="rId18" Type="http://schemas.openxmlformats.org/officeDocument/2006/relationships/font" Target="fonts/Poppins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e888c75e4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ce888c75e4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e888c75e4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ce888c75e4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fe8780d5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dfe8780d5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dfe8780d5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dfe8780d5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>
            <p:ph idx="6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>
            <p:ph idx="7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15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" name="Google Shape;31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6" name="Google Shape;36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" name="Google Shape;45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Google Shape;46;p7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5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5" name="Google Shape;55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Sales Territory Plan</a:t>
            </a:r>
            <a:endParaRPr/>
          </a:p>
        </p:txBody>
      </p:sp>
      <p:sp>
        <p:nvSpPr>
          <p:cNvPr id="122" name="Google Shape;122;p16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</a:t>
            </a:r>
            <a:endParaRPr/>
          </a:p>
        </p:txBody>
      </p:sp>
      <p:sp>
        <p:nvSpPr>
          <p:cNvPr id="123" name="Google Shape;123;p16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124" name="Google Shape;124;p16"/>
          <p:cNvCxnSpPr/>
          <p:nvPr/>
        </p:nvCxnSpPr>
        <p:spPr>
          <a:xfrm rot="10800000">
            <a:off x="413650" y="25717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Sales Territory Plan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1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Territory Summary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32" name="Google Shape;132;p17"/>
          <p:cNvGraphicFramePr/>
          <p:nvPr/>
        </p:nvGraphicFramePr>
        <p:xfrm>
          <a:off x="439725" y="15796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{38658CC0-C628-417D-8C8C-F9029343857A}</a:tableStyleId>
              </a:tblPr>
              <a:tblGrid>
                <a:gridCol w="1920525"/>
                <a:gridCol w="3299200"/>
              </a:tblGrid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ANNUAL QUOTA</a:t>
                      </a:r>
                      <a:endParaRPr b="1" sz="12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9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</a:t>
                      </a:r>
                      <a:endParaRPr sz="9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37150" marB="13715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CLOSED YTD</a:t>
                      </a:r>
                      <a:endParaRPr b="1" sz="12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9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</a:t>
                      </a:r>
                      <a:endParaRPr sz="9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37150" marB="13715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GAP TO CLOSE</a:t>
                      </a:r>
                      <a:endParaRPr b="1" sz="12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9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</a:t>
                      </a:r>
                      <a:endParaRPr sz="9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37150" marB="13715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OPEN PIPELINE</a:t>
                      </a:r>
                      <a:endParaRPr b="1" sz="12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9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</a:t>
                      </a:r>
                      <a:endParaRPr sz="9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37150" marB="13715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PIPELINE GAP (3 - 5X)</a:t>
                      </a:r>
                      <a:endParaRPr b="1" sz="12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9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</a:t>
                      </a:r>
                      <a:endParaRPr sz="9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37150" marB="13715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MOST LIKELY</a:t>
                      </a:r>
                      <a:endParaRPr b="1" sz="12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9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</a:t>
                      </a:r>
                      <a:endParaRPr sz="9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37150" marB="13715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9F8F5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BEST CASE</a:t>
                      </a:r>
                      <a:endParaRPr b="1" sz="1200">
                        <a:solidFill>
                          <a:srgbClr val="F9F8F5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9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</a:t>
                      </a:r>
                      <a:endParaRPr sz="9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37150" marB="13715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3" name="Google Shape;133;p17"/>
          <p:cNvGraphicFramePr/>
          <p:nvPr/>
        </p:nvGraphicFramePr>
        <p:xfrm>
          <a:off x="6214650" y="15605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{38658CC0-C628-417D-8C8C-F9029343857A}</a:tableStyleId>
              </a:tblPr>
              <a:tblGrid>
                <a:gridCol w="2575800"/>
              </a:tblGrid>
              <a:tr h="31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GOALS</a:t>
                      </a:r>
                      <a:endParaRPr sz="950"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37150" marB="13715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9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 </a:t>
                      </a:r>
                      <a:endParaRPr sz="9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37150" marB="13715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9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2. </a:t>
                      </a:r>
                      <a:endParaRPr sz="9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37150" marB="13715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9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3. </a:t>
                      </a:r>
                      <a:endParaRPr sz="9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37150" marB="13715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9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4. </a:t>
                      </a:r>
                      <a:endParaRPr sz="9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37150" marB="13715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9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5. </a:t>
                      </a:r>
                      <a:endParaRPr sz="9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37150" marB="13715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9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6. </a:t>
                      </a:r>
                      <a:endParaRPr sz="95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137150" marB="13715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Accounts &amp; Why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Sales Territory Plan</a:t>
            </a:r>
            <a:endParaRPr/>
          </a:p>
        </p:txBody>
      </p:sp>
      <p:graphicFrame>
        <p:nvGraphicFramePr>
          <p:cNvPr id="140" name="Google Shape;140;p18"/>
          <p:cNvGraphicFramePr/>
          <p:nvPr/>
        </p:nvGraphicFramePr>
        <p:xfrm>
          <a:off x="439725" y="15796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{38658CC0-C628-417D-8C8C-F9029343857A}</a:tableStyleId>
              </a:tblPr>
              <a:tblGrid>
                <a:gridCol w="1893850"/>
                <a:gridCol w="2181025"/>
                <a:gridCol w="2181025"/>
                <a:gridCol w="2181025"/>
              </a:tblGrid>
              <a:tr h="31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ACCOUNT</a:t>
                      </a:r>
                      <a:endParaRPr b="1" sz="1200">
                        <a:solidFill>
                          <a:schemeClr val="accen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RATIONALE</a:t>
                      </a:r>
                      <a:endParaRPr b="1" sz="1200">
                        <a:solidFill>
                          <a:schemeClr val="accen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CONNECT THE DOTS</a:t>
                      </a:r>
                      <a:endParaRPr b="1" sz="1200">
                        <a:solidFill>
                          <a:schemeClr val="accen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NEXT STEP</a:t>
                      </a:r>
                      <a:endParaRPr b="1" sz="1200">
                        <a:solidFill>
                          <a:schemeClr val="accen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</a:tbl>
          </a:graphicData>
        </a:graphic>
      </p:graphicFrame>
      <p:sp>
        <p:nvSpPr>
          <p:cNvPr id="141" name="Google Shape;141;p1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Sales Territory Plan</a:t>
            </a:r>
            <a:endParaRPr/>
          </a:p>
        </p:txBody>
      </p:sp>
      <p:graphicFrame>
        <p:nvGraphicFramePr>
          <p:cNvPr id="147" name="Google Shape;147;p19"/>
          <p:cNvGraphicFramePr/>
          <p:nvPr/>
        </p:nvGraphicFramePr>
        <p:xfrm>
          <a:off x="439725" y="15796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{38658CC0-C628-417D-8C8C-F9029343857A}</a:tableStyleId>
              </a:tblPr>
              <a:tblGrid>
                <a:gridCol w="1810550"/>
                <a:gridCol w="6600275"/>
              </a:tblGrid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METRICS</a:t>
                      </a:r>
                      <a:endParaRPr b="1" sz="1200">
                        <a:solidFill>
                          <a:schemeClr val="l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ECONOMIC BUYER</a:t>
                      </a:r>
                      <a:endParaRPr b="1" sz="1200">
                        <a:solidFill>
                          <a:schemeClr val="l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DECISION CRITERIA</a:t>
                      </a:r>
                      <a:endParaRPr b="1" sz="1200">
                        <a:solidFill>
                          <a:schemeClr val="l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DECISION PROCESS</a:t>
                      </a:r>
                      <a:endParaRPr b="1" sz="1200">
                        <a:solidFill>
                          <a:schemeClr val="l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PAPER PROCESS</a:t>
                      </a:r>
                      <a:endParaRPr b="1" sz="1200">
                        <a:solidFill>
                          <a:schemeClr val="l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IDENTIFY PAIN</a:t>
                      </a:r>
                      <a:endParaRPr b="1" sz="1200">
                        <a:solidFill>
                          <a:schemeClr val="l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CHAMPION</a:t>
                      </a:r>
                      <a:endParaRPr b="1" sz="1200">
                        <a:solidFill>
                          <a:schemeClr val="l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COMPETITION</a:t>
                      </a:r>
                      <a:endParaRPr b="1" sz="1200">
                        <a:solidFill>
                          <a:schemeClr val="l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</a:tbl>
          </a:graphicData>
        </a:graphic>
      </p:graphicFrame>
      <p:sp>
        <p:nvSpPr>
          <p:cNvPr id="148" name="Google Shape;148;p1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19"/>
          <p:cNvSpPr txBox="1"/>
          <p:nvPr>
            <p:ph type="title"/>
          </p:nvPr>
        </p:nvSpPr>
        <p:spPr>
          <a:xfrm>
            <a:off x="413650" y="978500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/>
              <a:t>Deal amount:					Deal name: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Prospecting Strategies &amp; Tactics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0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Sales Territory Plan</a:t>
            </a:r>
            <a:endParaRPr/>
          </a:p>
        </p:txBody>
      </p:sp>
      <p:graphicFrame>
        <p:nvGraphicFramePr>
          <p:cNvPr id="156" name="Google Shape;156;p20"/>
          <p:cNvGraphicFramePr/>
          <p:nvPr/>
        </p:nvGraphicFramePr>
        <p:xfrm>
          <a:off x="439725" y="15796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{38658CC0-C628-417D-8C8C-F9029343857A}</a:tableStyleId>
              </a:tblPr>
              <a:tblGrid>
                <a:gridCol w="2783575"/>
                <a:gridCol w="2783575"/>
                <a:gridCol w="2783575"/>
              </a:tblGrid>
              <a:tr h="31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PROSPECTING STRATEGY</a:t>
                      </a:r>
                      <a:endParaRPr b="1" sz="1200">
                        <a:solidFill>
                          <a:schemeClr val="accen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GOAL/EXPECTED OUTCOME ($$)</a:t>
                      </a:r>
                      <a:endParaRPr b="1" sz="1200">
                        <a:solidFill>
                          <a:schemeClr val="accen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accent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SUPPORT $ RESOURCES NEEDED</a:t>
                      </a:r>
                      <a:endParaRPr b="1" sz="1200">
                        <a:solidFill>
                          <a:schemeClr val="accent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5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45700" marL="6400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137150" marL="137150" anchor="ctr">
                    <a:lnL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9100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</a:tbl>
          </a:graphicData>
        </a:graphic>
      </p:graphicFrame>
      <p:sp>
        <p:nvSpPr>
          <p:cNvPr id="157" name="Google Shape;157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